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6"/>
  </p:notesMasterIdLst>
  <p:sldIdLst>
    <p:sldId id="257" r:id="rId5"/>
    <p:sldId id="258" r:id="rId6"/>
    <p:sldId id="489" r:id="rId7"/>
    <p:sldId id="501" r:id="rId8"/>
    <p:sldId id="502" r:id="rId9"/>
    <p:sldId id="503" r:id="rId10"/>
    <p:sldId id="504" r:id="rId11"/>
    <p:sldId id="505" r:id="rId12"/>
    <p:sldId id="506" r:id="rId13"/>
    <p:sldId id="508" r:id="rId14"/>
    <p:sldId id="507" r:id="rId15"/>
    <p:sldId id="509" r:id="rId16"/>
    <p:sldId id="510" r:id="rId17"/>
    <p:sldId id="499" r:id="rId18"/>
    <p:sldId id="500" r:id="rId19"/>
    <p:sldId id="498" r:id="rId20"/>
    <p:sldId id="511" r:id="rId21"/>
    <p:sldId id="512" r:id="rId22"/>
    <p:sldId id="513" r:id="rId23"/>
    <p:sldId id="514" r:id="rId24"/>
    <p:sldId id="314" r:id="rId25"/>
  </p:sldIdLst>
  <p:sldSz cx="12192000" cy="6858000"/>
  <p:notesSz cx="6858000" cy="9144000"/>
  <p:embeddedFontLst>
    <p:embeddedFont>
      <p:font typeface="KoPubWorldDotum" panose="020B0600000101010101" charset="-127"/>
      <p:regular r:id="rId27"/>
      <p:bold r:id="rId28"/>
    </p:embeddedFont>
    <p:embeddedFont>
      <p:font typeface="KoPubWorldDotum_Pro Bold" panose="020B0600000101010101" charset="-127"/>
      <p:bold r:id="rId29"/>
    </p:embeddedFont>
    <p:embeddedFont>
      <p:font typeface="KoPubWorldDotum_Pro Light" panose="020B0600000101010101" charset="-127"/>
      <p:regular r:id="rId30"/>
    </p:embeddedFont>
    <p:embeddedFont>
      <p:font typeface="Cambria Math" panose="02040503050406030204" pitchFamily="18" charset="0"/>
      <p:regular r:id="rId31"/>
    </p:embeddedFont>
    <p:embeddedFont>
      <p:font typeface="Forte" panose="03060902040502070203" pitchFamily="66" charset="0"/>
      <p:regular r:id="rId32"/>
    </p:embeddedFont>
    <p:embeddedFont>
      <p:font typeface="KoPubWorld돋움체 Bold" panose="00000800000000000000" pitchFamily="2" charset="-127"/>
      <p:bold r:id="rId33"/>
    </p:embeddedFont>
    <p:embeddedFont>
      <p:font typeface="KoPubWorld돋움체 Light" panose="00000300000000000000" pitchFamily="2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에스코어 드림 4 Regular" panose="020B0503030302020204" pitchFamily="34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5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285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22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69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47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68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68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4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27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3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9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06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45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893030" y="2362430"/>
            <a:ext cx="6765570" cy="3047706"/>
            <a:chOff x="4893030" y="2414945"/>
            <a:chExt cx="6765570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893030" y="2414945"/>
              <a:ext cx="6765570" cy="2246769"/>
              <a:chOff x="4893030" y="2683103"/>
              <a:chExt cx="6765570" cy="224676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893030" y="4006542"/>
                <a:ext cx="67655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10. </a:t>
                </a:r>
                <a:r>
                  <a:rPr kumimoji="1" lang="ko-KR" altLang="en-US" sz="26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케라스를</a:t>
                </a:r>
                <a:r>
                  <a:rPr kumimoji="1" lang="ko-KR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인공 신경망 소개</a:t>
                </a:r>
                <a:endParaRPr kumimoji="1" lang="en-US" altLang="ko-KR" sz="26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11.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심층 신경망 훈련하기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여러 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쌓아올리면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일부 제약을 줄일 수 있음이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XOR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문제를 풀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대표적 사례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40985-78C0-4F60-B281-D357FCC9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242354"/>
            <a:ext cx="4866323" cy="2787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FE833D-C925-4C43-8BA7-5EA74C1944BF}"/>
              </a:ext>
            </a:extLst>
          </p:cNvPr>
          <p:cNvSpPr txBox="1"/>
          <p:nvPr/>
        </p:nvSpPr>
        <p:spPr>
          <a:xfrm>
            <a:off x="6094288" y="3125054"/>
            <a:ext cx="5895654" cy="2954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(0, 0)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(1, 1)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(0, 1)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(1, 0)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빨간색 선을 제외한 다른 모든 연결의 가중치는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163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층인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그리고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en-US" altLang="ko-KR" sz="2400" b="1" dirty="0">
              <a:solidFill>
                <a:srgbClr val="00206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BEF320-2ED8-4DB3-B662-E6843ABA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8" y="2370653"/>
            <a:ext cx="4832981" cy="3323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390A71-E4DF-4552-91E6-E74778824A87}"/>
              </a:ext>
            </a:extLst>
          </p:cNvPr>
          <p:cNvSpPr txBox="1"/>
          <p:nvPr/>
        </p:nvSpPr>
        <p:spPr>
          <a:xfrm>
            <a:off x="5442735" y="2764016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54BE1-5440-44A4-960F-700465BB3B0D}"/>
              </a:ext>
            </a:extLst>
          </p:cNvPr>
          <p:cNvSpPr txBox="1"/>
          <p:nvPr/>
        </p:nvSpPr>
        <p:spPr>
          <a:xfrm>
            <a:off x="5442735" y="3724653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736A5-46F3-4FC2-9E6A-F4080CD61383}"/>
              </a:ext>
            </a:extLst>
          </p:cNvPr>
          <p:cNvSpPr txBox="1"/>
          <p:nvPr/>
        </p:nvSpPr>
        <p:spPr>
          <a:xfrm>
            <a:off x="5442735" y="4685290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8681E-FBFC-49D3-8411-863BA129F7CA}"/>
              </a:ext>
            </a:extLst>
          </p:cNvPr>
          <p:cNvSpPr txBox="1"/>
          <p:nvPr/>
        </p:nvSpPr>
        <p:spPr>
          <a:xfrm>
            <a:off x="6595397" y="2764016"/>
            <a:ext cx="5314460" cy="234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(DNN; deep neural network)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은닉층을 여러 개 쌓아 올린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신경망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딥러닝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신경망을 연구하는 분야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585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015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(Back Propagation)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효율적인 기법으로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자동으로 계산하는 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통과하는 것만으로 모든 모델 파라미터에 대한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 오차의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역방향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 미분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(automatic differentiation)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계산하는 것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역전파에서는 후진모드 자동 미분을 사용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미분할 함수가 변수가 많고 출력이 적은 경우 유리하다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87509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에포크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(epoch):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미니배치를 기본단위로 하나씩 진행시켜 전체 훈련세트를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 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처리하는데 각각의 반복을 일컫는 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계산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(forward pass)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미니배치가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…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출력층에서의 계산까지 진행하는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연쇄법칙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(chain rule)		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Calculus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425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05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2012180"/>
            <a:ext cx="5503225" cy="2879573"/>
            <a:chOff x="593574" y="850681"/>
            <a:chExt cx="5503225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868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11.1 Gradient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소실과 폭주 문제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49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사전훈련된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층 재사용하기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5378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규제를 사용해 과대적합 피하기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294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고속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옵티마이저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518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 재사용하기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132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94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258CF1-07D1-478B-8DFE-58B9648504AD}"/>
              </a:ext>
            </a:extLst>
          </p:cNvPr>
          <p:cNvGrpSpPr/>
          <p:nvPr/>
        </p:nvGrpSpPr>
        <p:grpSpPr>
          <a:xfrm>
            <a:off x="971175" y="2380328"/>
            <a:ext cx="5815812" cy="2097343"/>
            <a:chOff x="1311153" y="1231433"/>
            <a:chExt cx="5815812" cy="20973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1435983" y="124109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생물학적 뉴런에서 인공 뉴런까지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1311153" y="1231433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1435983" y="202332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케라스로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다충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퍼셉트론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구현하기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1311153" y="2020316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1435983" y="2805556"/>
              <a:ext cx="55867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신경망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하이퍼파라미터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튜닝하기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1311153" y="2805557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399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규제를 사용해 과대적합 피하기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1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24F23-9C25-4AF9-A246-AECDFBE2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57" y="1838529"/>
            <a:ext cx="4957928" cy="318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수상돌기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(dendrite):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나뭇가지 모양 돌기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(axon):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아주 긴 돌기 한 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(output)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활동전위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신호 등의 전기적 자극을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받으면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따라 시냅스가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화학적 신호를 발생하게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(artificial neuron)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생물학뉴런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개념에 착안하여 만들어진 개념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이진 입력과 이진 출력 하나를 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일정 개수만큼 활성화되었을 때 출력을 내보낸다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 네트워크를 만들어 어떤 논리 명제도 계산할 수 있음이 밝혀졌다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DA98A650-741D-4842-9AED-69E7595A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56" y="3974294"/>
            <a:ext cx="6589989" cy="2261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776757-2306-42BA-B250-4E8C6C6014C7}"/>
              </a:ext>
            </a:extLst>
          </p:cNvPr>
          <p:cNvSpPr txBox="1"/>
          <p:nvPr/>
        </p:nvSpPr>
        <p:spPr>
          <a:xfrm>
            <a:off x="2525838" y="6363126"/>
            <a:ext cx="782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항등함수</a:t>
            </a:r>
            <a:r>
              <a:rPr lang="ko-KR" altLang="en-US" sz="18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논리곱 연산          논리합 연산        복잡한 논리명제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5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가장 간단한 인공 신경망의 형태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LTU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라고 불리는 다른 형태의 인공 뉴런을 기반으로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입력과 출력이 어떤 숫자이고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(non-binary),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입력 연결은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가중치와 연관되어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합을 계산 후 그것을 계단함수에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넣어 결과를 출력한다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36" y="4152942"/>
            <a:ext cx="4539963" cy="23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7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5" y="696452"/>
            <a:ext cx="5396556" cy="277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/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/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8E5A00-FD3A-4732-ACFB-CDAAF2581F75}"/>
              </a:ext>
            </a:extLst>
          </p:cNvPr>
          <p:cNvSpPr txBox="1"/>
          <p:nvPr/>
        </p:nvSpPr>
        <p:spPr>
          <a:xfrm>
            <a:off x="670603" y="3353653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계단함수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(step function)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50231-2D59-4F2D-8522-F6B41C9940E9}"/>
              </a:ext>
            </a:extLst>
          </p:cNvPr>
          <p:cNvSpPr txBox="1"/>
          <p:nvPr/>
        </p:nvSpPr>
        <p:spPr>
          <a:xfrm>
            <a:off x="1102118" y="4020315"/>
            <a:ext cx="4466475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Heaviside step function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Sign function</a:t>
            </a:r>
          </a:p>
        </p:txBody>
      </p:sp>
      <p:pic>
        <p:nvPicPr>
          <p:cNvPr id="6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7C629D6-5A9D-4B0E-9FEE-26262C44C4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3746048"/>
            <a:ext cx="3886064" cy="14673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7DBF27-AB47-42BE-AEE3-080A5DC656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4822279"/>
            <a:ext cx="3584257" cy="18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층이 하나뿐인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구성된다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입력뉴런이라고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불리는 특별한 통과 뉴런에 주입됨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뉴런은 어떤 입력이 주입되든 그냥 출력으로 통과시킴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 layer):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입력뉴런으로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구성됨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구성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61D187-61CB-41BD-9D64-F39FD1535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45" r="2067" b="1641"/>
          <a:stretch/>
        </p:blipFill>
        <p:spPr>
          <a:xfrm>
            <a:off x="6595397" y="3728513"/>
            <a:ext cx="5213619" cy="303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어떻게 훈련될까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Inspired by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헤브의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규칙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생물학적 뉴런이 다른 뉴런을 활성화시킬 때 둘 사이의 연결이 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강해짐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두 뉴런이 동시에 활성화 될 때 연결 가중치가 증가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 규칙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업데이트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 descr="텍스트, 시계, 안테나이(가) 표시된 사진&#10;&#10;자동 생성된 설명">
            <a:extLst>
              <a:ext uri="{FF2B5EF4-FFF2-40B4-BE49-F238E27FC236}">
                <a16:creationId xmlns:a16="http://schemas.microsoft.com/office/drawing/2014/main" id="{0F658890-4056-432C-B997-39A0BE71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90" y="4586644"/>
            <a:ext cx="4333222" cy="7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1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Scikit-Learn,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구현한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Perceptron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제공한다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2171A4-CE9A-4ED6-8AA4-DE879556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385500"/>
            <a:ext cx="7201905" cy="2886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0064A4-FD86-4752-A87C-1E6C2931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5362019"/>
            <a:ext cx="4515480" cy="400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5DCF32-DFAB-4957-8972-84E19CDD70F9}"/>
              </a:ext>
            </a:extLst>
          </p:cNvPr>
          <p:cNvSpPr txBox="1"/>
          <p:nvPr/>
        </p:nvSpPr>
        <p:spPr>
          <a:xfrm>
            <a:off x="7610581" y="4162837"/>
            <a:ext cx="3988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하강법과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비슷해보임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그러나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클래스 확률을 제공하지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않고 고정된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임곗값을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기준으로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예측을 만든다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퍼셉트론보다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로지스틱 회귀가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선호된다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182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860</Words>
  <Application>Microsoft Office PowerPoint</Application>
  <PresentationFormat>와이드스크린</PresentationFormat>
  <Paragraphs>144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Forte</vt:lpstr>
      <vt:lpstr>KoPubWorldDotum_Pro Light</vt:lpstr>
      <vt:lpstr>Arial</vt:lpstr>
      <vt:lpstr>에스코어 드림 4 Regular</vt:lpstr>
      <vt:lpstr>Cambria Math</vt:lpstr>
      <vt:lpstr>KoPubWorld돋움체 Bold</vt:lpstr>
      <vt:lpstr>KoPubWorld돋움체 Light</vt:lpstr>
      <vt:lpstr>KoPubWorldDotum_Pro Bold</vt:lpstr>
      <vt:lpstr>맑은 고딕</vt:lpstr>
      <vt:lpstr>Wingdings</vt:lpstr>
      <vt:lpstr>KoPubWorldDotum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104</cp:revision>
  <dcterms:created xsi:type="dcterms:W3CDTF">2019-09-24T13:38:54Z</dcterms:created>
  <dcterms:modified xsi:type="dcterms:W3CDTF">2021-07-30T15:21:40Z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